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2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</c:v>
                </c:pt>
              </c:strCache>
            </c:strRef>
          </c:tx>
          <c:spPr>
            <a:solidFill>
              <a:srgbClr val="0D948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F172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</c:v>
                </c:pt>
                <c:pt idx="1">
                  <c:v>1200</c:v>
                </c:pt>
                <c:pt idx="2">
                  <c:v>6000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F172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D9488"/>
              </a:solidFill>
              <a:effectLst/>
            </c:spPr>
          </c:dPt>
          <c:dPt>
            <c:idx val="1"/>
            <c:bubble3D val="0"/>
            <c:spPr>
              <a:solidFill>
                <a:srgbClr val="14B8A6"/>
              </a:solidFill>
              <a:effectLst/>
            </c:spPr>
          </c:dPt>
          <c:dPt>
            <c:idx val="2"/>
            <c:bubble3D val="0"/>
            <c:spPr>
              <a:solidFill>
                <a:srgbClr val="0EA5E9"/>
              </a:solidFill>
              <a:effectLst/>
            </c:spPr>
          </c:dPt>
          <c:dPt>
            <c:idx val="3"/>
            <c:bubble3D val="0"/>
            <c:spPr>
              <a:solidFill>
                <a:srgbClr val="64748B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Разработка 40%</c:v>
                </c:pt>
                <c:pt idx="1">
                  <c:v>Маркетинг 25%</c:v>
                </c:pt>
                <c:pt idx="2">
                  <c:v>AI инфра 20%</c:v>
                </c:pt>
                <c:pt idx="3">
                  <c:v>Операции 15%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AI-помощник для здоровья семьи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31520" y="310896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Инвестиционная презентация 2026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Текущий статус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запущен и работает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family11.com + @doktor911bot — live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66420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FastAPI + Next.js + Docker — продакшн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048256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4 LLM модели подключены и работают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43230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10+ AI инструментов полностью функциональны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816352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Семейный доступ с инвайт-ссылками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20040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Система доступа врачей с разрешениями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58444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Push-напоминания через Telegram бот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3968496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3 языка (RU, UA, EN)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35254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Первые пользователи тестируют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F8FAFC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97280"/>
            <a:ext cx="265176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80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(0-6 мес)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Organic + Viral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каналы (посевы)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Вирусный рост (семейные инвайты)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Bot Store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Контент-маркетинг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0972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F8FAFC"/>
          </a:solidFill>
          <a:ln/>
        </p:spPr>
      </p:sp>
      <p:sp>
        <p:nvSpPr>
          <p:cNvPr id="10" name="Shape 8"/>
          <p:cNvSpPr/>
          <p:nvPr/>
        </p:nvSpPr>
        <p:spPr>
          <a:xfrm>
            <a:off x="3383280" y="1097280"/>
            <a:ext cx="265176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3566160" y="1280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(6-12 мес)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6616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Partnerships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66160" y="201168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Партнёрства с клиниками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лабораториями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B2B корпоративное здоровье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309360" y="1097280"/>
            <a:ext cx="2651760" cy="3474720"/>
          </a:xfrm>
          <a:prstGeom prst="roundRect">
            <a:avLst>
              <a:gd name="adj" fmla="val 4138"/>
            </a:avLst>
          </a:prstGeom>
          <a:solidFill>
            <a:srgbClr val="F8FAFC"/>
          </a:solidFill>
          <a:ln/>
        </p:spPr>
      </p:sp>
      <p:sp>
        <p:nvSpPr>
          <p:cNvPr id="15" name="Shape 13"/>
          <p:cNvSpPr/>
          <p:nvPr/>
        </p:nvSpPr>
        <p:spPr>
          <a:xfrm>
            <a:off x="6309360" y="1097280"/>
            <a:ext cx="2651760" cy="54864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6" name="Text 14"/>
          <p:cNvSpPr/>
          <p:nvPr/>
        </p:nvSpPr>
        <p:spPr>
          <a:xfrm>
            <a:off x="6492240" y="1280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(12-24 мес)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9224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92240" y="201168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Мобильное приложение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Wearables (Apple Watch)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экспансия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960120" y="1188720"/>
            <a:ext cx="1097280" cy="109728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 / Founder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[Имя]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1089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Визионер, стратегия, бизнес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108960" y="1188720"/>
            <a:ext cx="1097280" cy="109728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9" name="Text 7"/>
          <p:cNvSpPr/>
          <p:nvPr/>
        </p:nvSpPr>
        <p:spPr>
          <a:xfrm>
            <a:off x="2606040" y="24688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606040" y="28346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[Имя]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606040" y="31089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Архитектура, AI, разработка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257800" y="1188720"/>
            <a:ext cx="1097280" cy="109728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0" y="24688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 Lead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0" y="28346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[Имя]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54880" y="31089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LLM, мед. AI, данные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406640" y="1188720"/>
            <a:ext cx="1097280" cy="1097280"/>
          </a:xfrm>
          <a:prstGeom prst="ellipse">
            <a:avLst/>
          </a:prstGeom>
          <a:solidFill>
            <a:srgbClr val="E2E8F0"/>
          </a:solidFill>
          <a:ln/>
        </p:spPr>
      </p:sp>
      <p:sp>
        <p:nvSpPr>
          <p:cNvPr id="17" name="Text 15"/>
          <p:cNvSpPr/>
          <p:nvPr/>
        </p:nvSpPr>
        <p:spPr>
          <a:xfrm>
            <a:off x="6903720" y="24688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Designer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903720" y="283464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[Имя]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903720" y="31089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UX/UI, мобильный дизайн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Инвестиционный раунд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/ Seed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2344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 — $500K</a:t>
            </a:r>
            <a:endParaRPr lang="en-US" sz="36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274320" y="2011680"/>
          <a:ext cx="36576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Text 4"/>
          <p:cNvSpPr/>
          <p:nvPr/>
        </p:nvSpPr>
        <p:spPr>
          <a:xfrm>
            <a:off x="4572000" y="20116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на 12 месяцев: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0" y="24688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100K пользователей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0" y="29260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10K платных подписчиков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0" y="3383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$100K MRR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572000" y="38404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 Запуск мобильного приложения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AI-помощник для здоровья семьи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family11.com  |  @doktor911bot  |  contact@family11.com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Спасибо за внимание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семьи — это хаос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685800"/>
          </a:xfrm>
          <a:prstGeom prst="roundRect">
            <a:avLst>
              <a:gd name="adj" fmla="val 10667"/>
            </a:avLst>
          </a:prstGeom>
          <a:solidFill>
            <a:srgbClr val="F8FAF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5448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103120" y="1554480"/>
            <a:ext cx="6126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не понимают результаты своих анализов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377440"/>
            <a:ext cx="7680960" cy="685800"/>
          </a:xfrm>
          <a:prstGeom prst="roundRect">
            <a:avLst>
              <a:gd name="adj" fmla="val 10667"/>
            </a:avLst>
          </a:prstGeom>
          <a:solidFill>
            <a:srgbClr val="F8FAFC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37744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2-3 ч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103120" y="2377440"/>
            <a:ext cx="6126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визит к врачу (дорога + очередь + 10 мин приёма)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200400"/>
            <a:ext cx="7680960" cy="685800"/>
          </a:xfrm>
          <a:prstGeom prst="roundRect">
            <a:avLst>
              <a:gd name="adj" fmla="val 10667"/>
            </a:avLst>
          </a:prstGeom>
          <a:solidFill>
            <a:srgbClr val="F8FAFC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20040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2103120" y="3200400"/>
            <a:ext cx="6126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пациентов забывают принимать лекарства вовремя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4023360"/>
            <a:ext cx="7680960" cy="685800"/>
          </a:xfrm>
          <a:prstGeom prst="roundRect">
            <a:avLst>
              <a:gd name="adj" fmla="val 10667"/>
            </a:avLst>
          </a:prstGeom>
          <a:solidFill>
            <a:srgbClr val="F8FAFC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02336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103120" y="4023360"/>
            <a:ext cx="6126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данные разбросаны по бумажкам и клиникам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 — единая AI-платформа для здоровья всей семьи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🔬  Фото анализа → AI расшифровка за 10 секунд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9456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  Визуальный осмотр (кожа, горло) → AI диагностика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01752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🔥  Счётчик калорий по фото еды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84048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❤️  Трекер здоровья с графиками трендов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846320" y="137160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💊  Push-напоминания о лекарствах через Telegram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0" y="219456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🩺  Связь с семейным врачом с контролем доступа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46320" y="301752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📦  Умная аптечка — скан и проверка совместимости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384048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🤖  AI Доктор 24/7 — чат о здоровье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28016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Mini App + Web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16916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family11.com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846320" y="118872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0" y="128016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 AI инструментов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0" y="16916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стек здоровья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37744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46888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LLM модели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14400" y="28803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GPT-4o, Claude, Gemini, DeepSeek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237744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0" y="246888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доступ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29200" y="28803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семья в одной системе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56616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36576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врачей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14400" y="40690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Гранулярные разрешения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846320" y="3566160"/>
            <a:ext cx="3657600" cy="1005840"/>
          </a:xfrm>
          <a:prstGeom prst="roundRect">
            <a:avLst>
              <a:gd name="adj" fmla="val 9091"/>
            </a:avLst>
          </a:prstGeom>
          <a:solidFill>
            <a:srgbClr val="F8FAFC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0" y="36576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языка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5029200" y="40690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RU, UA, EN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1828800" y="1280160"/>
            <a:ext cx="2560320" cy="2560320"/>
          </a:xfrm>
          <a:prstGeom prst="ellipse">
            <a:avLst/>
          </a:prstGeom>
          <a:solidFill>
            <a:srgbClr val="CCFBF1"/>
          </a:solidFill>
          <a:ln/>
        </p:spPr>
      </p:sp>
      <p:sp>
        <p:nvSpPr>
          <p:cNvPr id="5" name="Text 3"/>
          <p:cNvSpPr/>
          <p:nvPr/>
        </p:nvSpPr>
        <p:spPr>
          <a:xfrm>
            <a:off x="1828800" y="1792224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0" y="21762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$50B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3840480" y="1280160"/>
            <a:ext cx="1828800" cy="1828800"/>
          </a:xfrm>
          <a:prstGeom prst="ellipse">
            <a:avLst/>
          </a:prstGeom>
          <a:solidFill>
            <a:srgbClr val="14B8A6">
              <a:alpha val="7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840480" y="1645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40480" y="1920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$5B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5852160" y="1280160"/>
            <a:ext cx="1280160" cy="1280160"/>
          </a:xfrm>
          <a:prstGeom prst="ellipse">
            <a:avLst/>
          </a:prstGeom>
          <a:solidFill>
            <a:srgbClr val="0D9488">
              <a:alpha val="7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5852160" y="1536192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1728216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$50M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31520" y="39319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</a:rPr>
              <a:t>25% CAGR</a:t>
            </a:r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  рост рынка HealthTech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029200" y="39319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</a:rPr>
              <a:t>900M+</a:t>
            </a:r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  пользователей Telegram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Бизнес-модель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Freemium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2560320" cy="3200400"/>
          </a:xfrm>
          <a:prstGeom prst="roundRect">
            <a:avLst>
              <a:gd name="adj" fmla="val 4286"/>
            </a:avLst>
          </a:prstGeom>
          <a:solidFill>
            <a:srgbClr val="1E293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544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914400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члена семьи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анализов/мес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AI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566160" y="1371600"/>
            <a:ext cx="2560320" cy="3200400"/>
          </a:xfrm>
          <a:prstGeom prst="roundRect">
            <a:avLst>
              <a:gd name="adj" fmla="val 4286"/>
            </a:avLst>
          </a:prstGeom>
          <a:solidFill>
            <a:srgbClr val="1E293B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5544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6616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$9.99/мес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749040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Безлимит семья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+ GPT-4o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 экспорт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врачей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0" y="1371600"/>
            <a:ext cx="2560320" cy="3200400"/>
          </a:xfrm>
          <a:prstGeom prst="roundRect">
            <a:avLst>
              <a:gd name="adj" fmla="val 4286"/>
            </a:avLst>
          </a:prstGeom>
          <a:solidFill>
            <a:srgbClr val="1E293B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15544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0" y="19202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$29.99/мес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583680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50 пациентов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Проф. сводки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Юнит-экономика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3258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5544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$2-5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1031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Вирусный рост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566160" y="118872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9" name="Text 7"/>
          <p:cNvSpPr/>
          <p:nvPr/>
        </p:nvSpPr>
        <p:spPr>
          <a:xfrm>
            <a:off x="3566160" y="13258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LTV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566160" y="15544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566160" y="21031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мес × $9.99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0" y="118872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0" y="13258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LTV/CAC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0" y="15544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24-60x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400800" y="21031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Отличный ratio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283464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29718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32004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731520" y="3749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566160" y="283464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21" name="Text 19"/>
          <p:cNvSpPr/>
          <p:nvPr/>
        </p:nvSpPr>
        <p:spPr>
          <a:xfrm>
            <a:off x="3566160" y="29718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cost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566160" y="32004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$0.01-0.05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566160" y="3749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запрос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400800" y="2834640"/>
            <a:ext cx="2560320" cy="1371600"/>
          </a:xfrm>
          <a:prstGeom prst="roundRect">
            <a:avLst>
              <a:gd name="adj" fmla="val 6667"/>
            </a:avLst>
          </a:prstGeom>
          <a:solidFill>
            <a:srgbClr val="F8FAFC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0" y="29718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Breakeven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0" y="32004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400800" y="3749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Платных подписчиков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прогнозы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45720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303520" y="11887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4748B"/>
                </a:solidFill>
              </a:rPr>
              <a:t>Год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6217920" y="11887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4748B"/>
                </a:solidFill>
              </a:rPr>
              <a:t>Юзеры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132320" y="11887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4748B"/>
                </a:solidFill>
              </a:rPr>
              <a:t>Платные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046720" y="11887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4748B"/>
                </a:solidFill>
              </a:rPr>
              <a:t>ARR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303520" y="16459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</a:rPr>
              <a:t>2026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217920" y="16459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10K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132320" y="16459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500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046720" y="16459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</a:rPr>
              <a:t>$60K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5303520" y="21945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</a:rPr>
              <a:t>2027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217920" y="21945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100K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132320" y="21945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10K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046720" y="21945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</a:rPr>
              <a:t>$1.2M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303520" y="2743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</a:rPr>
              <a:t>2028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217920" y="2743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500K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7132320" y="2743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</a:rPr>
              <a:t>50K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8046720" y="2743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9488"/>
                </a:solidFill>
              </a:rPr>
              <a:t>$6M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Конкурентный анализ</a:t>
            </a:r>
            <a:endParaRPr lang="en-US" sz="36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80467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463040"/>
                <a:gridCol w="1463040"/>
                <a:gridCol w="1463040"/>
                <a:gridCol w="146304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Family11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Ada Health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WebMD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Flo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AI по фото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Семейный доступ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Доступ врача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Telegram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Мульти-LLM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Калории фото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64748B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Бесплатно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B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~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59669"/>
                          </a:solidFill>
                        </a:rPr>
                        <a:t>✅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F172A"/>
                          </a:solidFill>
                        </a:rPr>
                        <a:t>~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3891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Единственная платформа: AI-анализ + семья + врач в одном месте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Family11 — Investor Deck 2026</dc:title>
  <dc:subject>PptxGenJS Presentation</dc:subject>
  <dc:creator>Family11</dc:creator>
  <cp:lastModifiedBy>Family11</cp:lastModifiedBy>
  <cp:revision>1</cp:revision>
  <dcterms:created xsi:type="dcterms:W3CDTF">2026-04-09T05:23:48Z</dcterms:created>
  <dcterms:modified xsi:type="dcterms:W3CDTF">2026-04-09T05:23:48Z</dcterms:modified>
</cp:coreProperties>
</file>